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0" r:id="rId4"/>
    <p:sldId id="272" r:id="rId5"/>
    <p:sldId id="273" r:id="rId6"/>
    <p:sldId id="268" r:id="rId7"/>
    <p:sldId id="283" r:id="rId8"/>
    <p:sldId id="284" r:id="rId9"/>
    <p:sldId id="286" r:id="rId10"/>
    <p:sldId id="287" r:id="rId11"/>
    <p:sldId id="288" r:id="rId12"/>
    <p:sldId id="289" r:id="rId13"/>
    <p:sldId id="290" r:id="rId14"/>
    <p:sldId id="291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FFFF"/>
    <a:srgbClr val="66FF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93" d="100"/>
          <a:sy n="93" d="100"/>
        </p:scale>
        <p:origin x="67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F3005-F028-4B53-ADC5-A1127B5268E5}" type="datetimeFigureOut">
              <a:rPr lang="es-VE" smtClean="0"/>
              <a:t>1/2/2017</a:t>
            </a:fld>
            <a:endParaRPr lang="es-V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AF924-C5E5-4D1E-B13C-53767CD3B66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7710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F924-C5E5-4D1E-B13C-53767CD3B66A}" type="slidenum">
              <a:rPr lang="es-VE" smtClean="0"/>
              <a:t>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7452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Solving Systems Using </a:t>
            </a:r>
            <a:r>
              <a:rPr lang="en-US" dirty="0" smtClean="0"/>
              <a:t>Elimination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</a:t>
            </a:r>
            <a:r>
              <a:rPr lang="en-US" dirty="0" smtClean="0"/>
              <a:t> </a:t>
            </a:r>
            <a:r>
              <a:rPr lang="en-US" dirty="0"/>
              <a:t>Lesson </a:t>
            </a:r>
            <a:r>
              <a:rPr lang="en-US" dirty="0"/>
              <a:t>3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42950"/>
            <a:ext cx="8335170" cy="9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9144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b="1" dirty="0" smtClean="0">
                <a:solidFill>
                  <a:srgbClr val="0070C0"/>
                </a:solidFill>
              </a:rPr>
              <a:t> (Inconsistent System) 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Steps 1, 2 and 3:</a:t>
            </a:r>
            <a:endParaRPr lang="en-US" sz="24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ángulo 5"/>
              <p:cNvSpPr/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interchange the “x” or “y” coefficients from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and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to eliminate one of the variables. In this case, we are going to interchange the “x” coefficients of both equations, like follows: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=1)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 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−6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As both coefficients have equal signs, we have to assign a negative sign to one of the coefficients so they can eliminate each other.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Applying distributive property: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s-V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s-V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−6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−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+6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=−4</m:t>
                            </m:r>
                          </m:e>
                        </m:eqArr>
                      </m:e>
                    </m:d>
                  </m:oMath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  <a:blipFill rotWithShape="0">
                <a:blip r:embed="rId3"/>
                <a:stretch>
                  <a:fillRect l="-421" t="-421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04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83820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US" sz="3300" b="1" dirty="0" smtClean="0">
                <a:solidFill>
                  <a:srgbClr val="0070C0"/>
                </a:solidFill>
              </a:rPr>
              <a:t>Sample </a:t>
            </a:r>
            <a:r>
              <a:rPr lang="en-US" sz="3300" b="1" dirty="0">
                <a:solidFill>
                  <a:srgbClr val="0070C0"/>
                </a:solidFill>
              </a:rPr>
              <a:t>Problem </a:t>
            </a:r>
            <a:r>
              <a:rPr lang="en-US" sz="3300" b="1" dirty="0">
                <a:solidFill>
                  <a:srgbClr val="0070C0"/>
                </a:solidFill>
              </a:rPr>
              <a:t>2</a:t>
            </a:r>
            <a:r>
              <a:rPr lang="en-US" sz="3300" b="1" dirty="0" smtClean="0">
                <a:solidFill>
                  <a:srgbClr val="0070C0"/>
                </a:solidFill>
              </a:rPr>
              <a:t>: </a:t>
            </a:r>
            <a:r>
              <a:rPr lang="en-US" sz="3300" dirty="0"/>
              <a:t>Find the solution of the following system </a:t>
            </a:r>
            <a:r>
              <a:rPr lang="en-US" sz="3300" dirty="0" smtClean="0"/>
              <a:t>using </a:t>
            </a:r>
            <a:r>
              <a:rPr lang="en-US" sz="3300" dirty="0" smtClean="0"/>
              <a:t>ELIMINATION</a:t>
            </a:r>
            <a:r>
              <a:rPr lang="en-US" sz="3300" dirty="0" smtClean="0"/>
              <a:t>:</a:t>
            </a:r>
            <a:endParaRPr lang="en-US" sz="3300" dirty="0" smtClean="0"/>
          </a:p>
          <a:p>
            <a:pPr marL="0" indent="0" algn="just">
              <a:buNone/>
            </a:pPr>
            <a:endParaRPr lang="es-VE" sz="33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300" b="1" dirty="0">
                <a:solidFill>
                  <a:srgbClr val="FF0000"/>
                </a:solidFill>
              </a:rPr>
              <a:t>Step </a:t>
            </a:r>
            <a:r>
              <a:rPr lang="en-US" sz="3300" b="1" dirty="0" smtClean="0">
                <a:solidFill>
                  <a:srgbClr val="FF0000"/>
                </a:solidFill>
              </a:rPr>
              <a:t>4: </a:t>
            </a:r>
            <a:r>
              <a:rPr lang="en-US" sz="3300" dirty="0">
                <a:solidFill>
                  <a:srgbClr val="FF0000"/>
                </a:solidFill>
              </a:rPr>
              <a:t>Solve this new </a:t>
            </a:r>
            <a:r>
              <a:rPr lang="en-US" sz="3300" dirty="0" smtClean="0">
                <a:solidFill>
                  <a:srgbClr val="FF0000"/>
                </a:solidFill>
              </a:rPr>
              <a:t>equation:</a:t>
            </a:r>
            <a:endParaRPr lang="en-US" sz="33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CuadroTexto 3"/>
              <p:cNvSpPr txBox="1"/>
              <p:nvPr/>
            </p:nvSpPr>
            <p:spPr>
              <a:xfrm>
                <a:off x="2133600" y="1610046"/>
                <a:ext cx="65562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:r>
                  <a:rPr lang="es-VE" b="0" dirty="0" smtClean="0"/>
                  <a:t>0</a:t>
                </a:r>
                <a14:m>
                  <m:oMath xmlns:m="http://schemas.openxmlformats.org/officeDocument/2006/math">
                    <m:r>
                      <a:rPr lang="es-VE" b="0" i="1" smtClean="0"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endParaRPr lang="es-VE" b="0" dirty="0" smtClean="0"/>
              </a:p>
            </p:txBody>
          </p:sp>
        </mc:Choice>
        <mc:Fallback>
          <p:sp>
            <p:nvSpPr>
              <p:cNvPr id="4" name="Cuadro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610046"/>
                <a:ext cx="655629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21296" t="-28261" r="-11111" b="-50000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adroTexto 5"/>
          <p:cNvSpPr txBox="1"/>
          <p:nvPr/>
        </p:nvSpPr>
        <p:spPr>
          <a:xfrm>
            <a:off x="904160" y="2419350"/>
            <a:ext cx="377013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rgbClr val="FF0000"/>
                </a:solidFill>
              </a:rPr>
              <a:t>No </a:t>
            </a:r>
            <a:r>
              <a:rPr lang="es-VE" b="1" dirty="0" err="1" smtClean="0">
                <a:solidFill>
                  <a:srgbClr val="FF0000"/>
                </a:solidFill>
              </a:rPr>
              <a:t>Solution</a:t>
            </a:r>
            <a:r>
              <a:rPr lang="es-VE" b="1" dirty="0" smtClean="0">
                <a:solidFill>
                  <a:srgbClr val="FF0000"/>
                </a:solidFill>
              </a:rPr>
              <a:t>. </a:t>
            </a:r>
            <a:r>
              <a:rPr lang="es-VE" b="1" dirty="0" err="1" smtClean="0">
                <a:solidFill>
                  <a:srgbClr val="FF0000"/>
                </a:solidFill>
              </a:rPr>
              <a:t>Inconsistent</a:t>
            </a:r>
            <a:r>
              <a:rPr lang="es-VE" b="1" dirty="0" smtClean="0">
                <a:solidFill>
                  <a:srgbClr val="FF0000"/>
                </a:solidFill>
              </a:rPr>
              <a:t> </a:t>
            </a:r>
            <a:r>
              <a:rPr lang="es-VE" b="1" dirty="0" err="1" smtClean="0">
                <a:solidFill>
                  <a:srgbClr val="FF0000"/>
                </a:solidFill>
              </a:rPr>
              <a:t>System</a:t>
            </a:r>
            <a:endParaRPr lang="es-VE" b="1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5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>
                <a:solidFill>
                  <a:srgbClr val="0070C0"/>
                </a:solidFill>
              </a:rPr>
              <a:t>3</a:t>
            </a:r>
            <a:r>
              <a:rPr lang="en-US" sz="2400" b="1" dirty="0" smtClean="0">
                <a:solidFill>
                  <a:srgbClr val="0070C0"/>
                </a:solidFill>
              </a:rPr>
              <a:t> (Dependent System):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effectLst/>
              </a:rPr>
              <a:t>                                             </a:t>
            </a:r>
            <a:r>
              <a:rPr lang="en-US" sz="2400" dirty="0" smtClean="0">
                <a:effectLst/>
              </a:rPr>
              <a:t>2X </a:t>
            </a:r>
            <a:r>
              <a:rPr lang="en-US" sz="2400" dirty="0" smtClean="0"/>
              <a:t>+ </a:t>
            </a:r>
            <a:r>
              <a:rPr lang="en-US" sz="2400" dirty="0" smtClean="0">
                <a:effectLst/>
              </a:rPr>
              <a:t>Y </a:t>
            </a:r>
            <a:r>
              <a:rPr lang="en-US" sz="2400" dirty="0" smtClean="0">
                <a:effectLst/>
              </a:rPr>
              <a:t>= </a:t>
            </a:r>
            <a:r>
              <a:rPr lang="en-US" sz="2400" dirty="0"/>
              <a:t>3</a:t>
            </a:r>
            <a:r>
              <a:rPr lang="en-US" sz="2400" dirty="0" smtClean="0">
                <a:effectLst/>
              </a:rPr>
              <a:t>     </a:t>
            </a:r>
            <a:r>
              <a:rPr lang="en-US" sz="2400" dirty="0" smtClean="0">
                <a:effectLst/>
              </a:rPr>
              <a:t>(</a:t>
            </a:r>
            <a:r>
              <a:rPr lang="en-US" sz="2400" dirty="0" smtClean="0"/>
              <a:t>I)</a:t>
            </a:r>
            <a:endParaRPr lang="en-US" sz="2400" dirty="0" smtClean="0">
              <a:effectLst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          </a:t>
            </a:r>
            <a:r>
              <a:rPr lang="en-US" sz="2400" dirty="0"/>
              <a:t>4</a:t>
            </a:r>
            <a:r>
              <a:rPr lang="en-US" sz="2400" dirty="0" smtClean="0"/>
              <a:t>X </a:t>
            </a:r>
            <a:r>
              <a:rPr lang="en-US" sz="2400" dirty="0"/>
              <a:t>+</a:t>
            </a:r>
            <a:r>
              <a:rPr lang="en-US" sz="2400" dirty="0" smtClean="0"/>
              <a:t> </a:t>
            </a:r>
            <a:r>
              <a:rPr lang="en-US" sz="2400" dirty="0"/>
              <a:t>2</a:t>
            </a:r>
            <a:r>
              <a:rPr lang="en-US" sz="2400" dirty="0" smtClean="0"/>
              <a:t>Y </a:t>
            </a:r>
            <a:r>
              <a:rPr lang="en-US" sz="2400" dirty="0" smtClean="0"/>
              <a:t>= </a:t>
            </a:r>
            <a:r>
              <a:rPr lang="en-US" sz="2400" dirty="0"/>
              <a:t>6</a:t>
            </a:r>
            <a:r>
              <a:rPr lang="en-US" sz="2400" dirty="0" smtClean="0"/>
              <a:t>         </a:t>
            </a:r>
            <a:r>
              <a:rPr lang="en-US" sz="2400" dirty="0" smtClean="0"/>
              <a:t>(II)</a:t>
            </a:r>
            <a:endParaRPr lang="en-US" sz="2400" dirty="0">
              <a:effectLst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Abrir llave 5"/>
          <p:cNvSpPr/>
          <p:nvPr/>
        </p:nvSpPr>
        <p:spPr>
          <a:xfrm>
            <a:off x="2743200" y="1809750"/>
            <a:ext cx="6858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9144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 smtClean="0">
                <a:solidFill>
                  <a:srgbClr val="0070C0"/>
                </a:solidFill>
              </a:rPr>
              <a:t>3 (Dependent System) 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Steps 1, 2 and 3:</a:t>
            </a:r>
            <a:endParaRPr lang="en-US" sz="24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ángulo 5"/>
              <p:cNvSpPr/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interchange the “x” or “y” coefficients from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and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to eliminate one of the variables. In this case, we are going to interchange the </a:t>
                </a:r>
                <a:r>
                  <a:rPr lang="en-US" sz="16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“y” 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coefficients of both equations, like follows: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=3)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 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=6)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As both coefficients have equal signs, we have to assign a negative sign to one of the coefficients so they can eliminate each other.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Applying distributive property: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s-V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s-V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=6</m:t>
                            </m:r>
                          </m:e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−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=−6</m:t>
                            </m:r>
                          </m:e>
                        </m:eqArr>
                      </m:e>
                    </m:d>
                  </m:oMath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  <a:blipFill rotWithShape="0">
                <a:blip r:embed="rId3"/>
                <a:stretch>
                  <a:fillRect l="-421" t="-421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89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83820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US" sz="3300" b="1" dirty="0" smtClean="0">
                <a:solidFill>
                  <a:srgbClr val="0070C0"/>
                </a:solidFill>
              </a:rPr>
              <a:t>Sample </a:t>
            </a:r>
            <a:r>
              <a:rPr lang="en-US" sz="3300" b="1" dirty="0">
                <a:solidFill>
                  <a:srgbClr val="0070C0"/>
                </a:solidFill>
              </a:rPr>
              <a:t>Problem </a:t>
            </a:r>
            <a:r>
              <a:rPr lang="en-US" sz="3300" b="1" dirty="0" smtClean="0">
                <a:solidFill>
                  <a:srgbClr val="0070C0"/>
                </a:solidFill>
              </a:rPr>
              <a:t>3</a:t>
            </a:r>
            <a:r>
              <a:rPr lang="en-US" sz="3300" b="1" dirty="0" smtClean="0">
                <a:solidFill>
                  <a:srgbClr val="0070C0"/>
                </a:solidFill>
              </a:rPr>
              <a:t>: </a:t>
            </a:r>
            <a:r>
              <a:rPr lang="en-US" sz="3300" dirty="0"/>
              <a:t>Find the solution of the following system </a:t>
            </a:r>
            <a:r>
              <a:rPr lang="en-US" sz="3300" dirty="0" smtClean="0"/>
              <a:t>using </a:t>
            </a:r>
            <a:r>
              <a:rPr lang="en-US" sz="3300" dirty="0" smtClean="0"/>
              <a:t>ELIMINATION</a:t>
            </a:r>
            <a:r>
              <a:rPr lang="en-US" sz="3300" dirty="0" smtClean="0"/>
              <a:t>:</a:t>
            </a:r>
            <a:endParaRPr lang="en-US" sz="3300" dirty="0" smtClean="0"/>
          </a:p>
          <a:p>
            <a:pPr marL="0" indent="0" algn="just">
              <a:buNone/>
            </a:pPr>
            <a:endParaRPr lang="es-VE" sz="33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300" b="1" dirty="0">
                <a:solidFill>
                  <a:srgbClr val="FF0000"/>
                </a:solidFill>
              </a:rPr>
              <a:t>Step </a:t>
            </a:r>
            <a:r>
              <a:rPr lang="en-US" sz="3300" b="1" dirty="0" smtClean="0">
                <a:solidFill>
                  <a:srgbClr val="FF0000"/>
                </a:solidFill>
              </a:rPr>
              <a:t>4: </a:t>
            </a:r>
            <a:r>
              <a:rPr lang="en-US" sz="3300" dirty="0">
                <a:solidFill>
                  <a:srgbClr val="FF0000"/>
                </a:solidFill>
              </a:rPr>
              <a:t>Solve this new </a:t>
            </a:r>
            <a:r>
              <a:rPr lang="en-US" sz="3300" dirty="0" smtClean="0">
                <a:solidFill>
                  <a:srgbClr val="FF0000"/>
                </a:solidFill>
              </a:rPr>
              <a:t>equation:</a:t>
            </a:r>
            <a:endParaRPr lang="en-US" sz="33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CuadroTexto 3"/>
              <p:cNvSpPr txBox="1"/>
              <p:nvPr/>
            </p:nvSpPr>
            <p:spPr>
              <a:xfrm>
                <a:off x="2133600" y="1610046"/>
                <a:ext cx="4825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:r>
                  <a:rPr lang="es-VE" b="0" dirty="0" smtClean="0"/>
                  <a:t>0</a:t>
                </a:r>
                <a14:m>
                  <m:oMath xmlns:m="http://schemas.openxmlformats.org/officeDocument/2006/math">
                    <m:r>
                      <a:rPr lang="es-VE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VE" b="0" dirty="0" smtClean="0"/>
              </a:p>
            </p:txBody>
          </p:sp>
        </mc:Choice>
        <mc:Fallback>
          <p:sp>
            <p:nvSpPr>
              <p:cNvPr id="4" name="Cuadro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610046"/>
                <a:ext cx="482504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29114" t="-28261" r="-16456" b="-50000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adroTexto 5"/>
          <p:cNvSpPr txBox="1"/>
          <p:nvPr/>
        </p:nvSpPr>
        <p:spPr>
          <a:xfrm>
            <a:off x="904160" y="2419350"/>
            <a:ext cx="377013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VE" b="1" dirty="0" err="1" smtClean="0">
                <a:solidFill>
                  <a:srgbClr val="FF0000"/>
                </a:solidFill>
              </a:rPr>
              <a:t>Infinite</a:t>
            </a:r>
            <a:r>
              <a:rPr lang="es-VE" b="1" dirty="0" smtClean="0">
                <a:solidFill>
                  <a:srgbClr val="FF0000"/>
                </a:solidFill>
              </a:rPr>
              <a:t> </a:t>
            </a:r>
            <a:r>
              <a:rPr lang="es-VE" b="1" dirty="0" err="1" smtClean="0">
                <a:solidFill>
                  <a:srgbClr val="FF0000"/>
                </a:solidFill>
              </a:rPr>
              <a:t>Solutions</a:t>
            </a:r>
            <a:r>
              <a:rPr lang="es-VE" b="1" dirty="0" smtClean="0">
                <a:solidFill>
                  <a:srgbClr val="FF0000"/>
                </a:solidFill>
              </a:rPr>
              <a:t>. </a:t>
            </a:r>
            <a:r>
              <a:rPr lang="es-VE" b="1" dirty="0" err="1" smtClean="0">
                <a:solidFill>
                  <a:srgbClr val="FF0000"/>
                </a:solidFill>
              </a:rPr>
              <a:t>Dependen</a:t>
            </a:r>
            <a:r>
              <a:rPr lang="es-VE" b="1" dirty="0" err="1" smtClean="0">
                <a:solidFill>
                  <a:srgbClr val="FF0000"/>
                </a:solidFill>
              </a:rPr>
              <a:t>t</a:t>
            </a:r>
            <a:r>
              <a:rPr lang="es-VE" b="1" dirty="0" smtClean="0">
                <a:solidFill>
                  <a:srgbClr val="FF0000"/>
                </a:solidFill>
              </a:rPr>
              <a:t> </a:t>
            </a:r>
            <a:r>
              <a:rPr lang="es-VE" b="1" dirty="0" err="1" smtClean="0">
                <a:solidFill>
                  <a:srgbClr val="FF0000"/>
                </a:solidFill>
              </a:rPr>
              <a:t>System</a:t>
            </a:r>
            <a:endParaRPr lang="es-VE" b="1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27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29310"/>
            <a:ext cx="8686800" cy="425223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Recognize the different types of linear systems of equations and find its solution 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Solve Linear Systems using </a:t>
            </a:r>
            <a:r>
              <a:rPr lang="en-US" sz="2400" dirty="0" smtClean="0"/>
              <a:t>Elimination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Linear Equations in two variables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Point of Intersection between Linear Functions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Independent System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Dependent System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Inconsistent System</a:t>
            </a:r>
            <a:endParaRPr lang="en-U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66750"/>
            <a:ext cx="8458200" cy="2971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LINEAR </a:t>
            </a:r>
            <a:r>
              <a:rPr lang="en-US" sz="2000" b="1" dirty="0">
                <a:solidFill>
                  <a:srgbClr val="0070C0"/>
                </a:solidFill>
              </a:rPr>
              <a:t>SYSTEM OF EQUATIONS</a:t>
            </a:r>
            <a:endParaRPr lang="en-US" sz="2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just">
              <a:buNone/>
            </a:pPr>
            <a:r>
              <a:rPr lang="en-US" sz="2000" dirty="0"/>
              <a:t>I</a:t>
            </a:r>
            <a:r>
              <a:rPr lang="en-US" sz="2000" dirty="0" smtClean="0"/>
              <a:t>s </a:t>
            </a:r>
            <a:r>
              <a:rPr lang="en-US" sz="2000" dirty="0"/>
              <a:t>a set of equations with the same </a:t>
            </a:r>
            <a:r>
              <a:rPr lang="en-US" sz="2000" dirty="0" smtClean="0"/>
              <a:t>pair of variables. </a:t>
            </a:r>
            <a:endParaRPr lang="es-VE" sz="2000" dirty="0"/>
          </a:p>
          <a:p>
            <a:pPr marL="0" indent="0">
              <a:buNone/>
            </a:pPr>
            <a:endParaRPr lang="en-US" sz="2000" dirty="0" smtClean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ELIMINATION METHOD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en-US" sz="2000" dirty="0" smtClean="0"/>
              <a:t>In the elimination </a:t>
            </a:r>
            <a:r>
              <a:rPr lang="en-US" sz="2000" dirty="0" smtClean="0"/>
              <a:t>method we either add or subtract the equations to get an equation in one variable. </a:t>
            </a:r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r>
              <a:rPr lang="en-US" sz="2000" dirty="0" smtClean="0"/>
              <a:t>When the coefficients of one variable are opposites we add the equations to eliminate a variable and when the coefficients of one variable are equal, we subtract the equations to eliminate a variable. </a:t>
            </a:r>
            <a:endParaRPr lang="en-US" sz="2000" dirty="0" smtClean="0"/>
          </a:p>
          <a:p>
            <a:pPr marL="0" indent="0" algn="just">
              <a:buNone/>
            </a:pPr>
            <a:endParaRPr lang="en-US" sz="2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CLASSIFICATION OF LINEAR SYSTEMS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1</a:t>
            </a:r>
            <a:r>
              <a:rPr lang="en-US" sz="2400" dirty="0"/>
              <a:t>. </a:t>
            </a:r>
            <a:r>
              <a:rPr lang="en-US" sz="2400" dirty="0" smtClean="0"/>
              <a:t>Independent System (One solution).</a:t>
            </a:r>
            <a:endParaRPr lang="en-US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2. </a:t>
            </a:r>
            <a:r>
              <a:rPr lang="en-US" sz="2400" dirty="0" smtClean="0"/>
              <a:t>Dependent System (Infinite solutions).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3. Inconsistent System (No solution).</a:t>
            </a: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41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14350"/>
            <a:ext cx="8991600" cy="459599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STEPS TO SOLVE LINEAR SYSTEMS USING </a:t>
            </a:r>
            <a:r>
              <a:rPr lang="en-US" sz="2400" b="1" dirty="0" smtClean="0">
                <a:solidFill>
                  <a:srgbClr val="0070C0"/>
                </a:solidFill>
              </a:rPr>
              <a:t>ELIMINATION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Step 1: </a:t>
            </a:r>
            <a:r>
              <a:rPr lang="en-US" sz="2400" dirty="0" smtClean="0"/>
              <a:t>Add or subtract the equations to eliminate one of the variables.</a:t>
            </a:r>
            <a:endParaRPr lang="en-US" sz="2400" dirty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Step </a:t>
            </a:r>
            <a:r>
              <a:rPr lang="en-US" sz="2400" b="1" dirty="0" smtClean="0"/>
              <a:t>2: </a:t>
            </a:r>
            <a:r>
              <a:rPr lang="en-US" sz="2400" dirty="0" smtClean="0"/>
              <a:t>If the </a:t>
            </a:r>
            <a:r>
              <a:rPr lang="en-US" sz="2400" dirty="0"/>
              <a:t>coefficients of one variable are opposites we add the equations to eliminate a variable and when the coefficients of one variable are equal, we subtract the equations to eliminate a variable. </a:t>
            </a:r>
            <a:endParaRPr lang="en-US" sz="2400" dirty="0" smtClean="0"/>
          </a:p>
          <a:p>
            <a:pPr algn="just"/>
            <a:r>
              <a:rPr lang="en-US" sz="2400" b="1" dirty="0" smtClean="0"/>
              <a:t>Step 3: </a:t>
            </a:r>
            <a:r>
              <a:rPr lang="en-US" sz="2400" dirty="0"/>
              <a:t>To avoid errors make sure that all like terms and equal signs are in the same columns before beginning the elimination.</a:t>
            </a:r>
          </a:p>
          <a:p>
            <a:pPr marL="0" indent="0" algn="just">
              <a:buNone/>
            </a:pPr>
            <a:r>
              <a:rPr lang="en-US" sz="2400" dirty="0" smtClean="0"/>
              <a:t>      If </a:t>
            </a:r>
            <a:r>
              <a:rPr lang="en-US" sz="2400" dirty="0"/>
              <a:t>you don't have equations where you can eliminate a variable by addition or subtraction you </a:t>
            </a:r>
            <a:r>
              <a:rPr lang="en-US" sz="2400" dirty="0" smtClean="0"/>
              <a:t>     directly </a:t>
            </a:r>
            <a:r>
              <a:rPr lang="en-US" sz="2400" dirty="0"/>
              <a:t>you can begin by multiplying one or both of the equations with a constant to obtain an equivalent linear system where you can eliminate one of the variables by addition or </a:t>
            </a:r>
            <a:r>
              <a:rPr lang="en-US" sz="2400" dirty="0" smtClean="0"/>
              <a:t>subtraction.</a:t>
            </a:r>
            <a:endParaRPr lang="en-US" sz="2400" dirty="0"/>
          </a:p>
          <a:p>
            <a:pPr algn="just"/>
            <a:r>
              <a:rPr lang="en-US" sz="2400" b="1" dirty="0" smtClean="0"/>
              <a:t>Step </a:t>
            </a:r>
            <a:r>
              <a:rPr lang="en-US" sz="2400" b="1" dirty="0" smtClean="0"/>
              <a:t>4</a:t>
            </a:r>
            <a:r>
              <a:rPr lang="en-US" sz="2400" b="1" dirty="0" smtClean="0"/>
              <a:t>: </a:t>
            </a:r>
            <a:r>
              <a:rPr lang="en-US" sz="2400" dirty="0" smtClean="0"/>
              <a:t>Solve this new equation.</a:t>
            </a:r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Step </a:t>
            </a:r>
            <a:r>
              <a:rPr lang="en-US" sz="2400" b="1" dirty="0"/>
              <a:t>5</a:t>
            </a:r>
            <a:r>
              <a:rPr lang="en-US" sz="2400" b="1" dirty="0" smtClean="0"/>
              <a:t>: </a:t>
            </a:r>
            <a:r>
              <a:rPr lang="en-US" sz="2400" dirty="0"/>
              <a:t>Solve </a:t>
            </a:r>
            <a:r>
              <a:rPr lang="en-US" sz="2400" dirty="0" smtClean="0"/>
              <a:t>for the second variable.</a:t>
            </a:r>
            <a:endParaRPr lang="en-US" sz="24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/>
          </a:p>
          <a:p>
            <a:pPr algn="just">
              <a:spcAft>
                <a:spcPts val="600"/>
              </a:spcAft>
            </a:pPr>
            <a:endParaRPr lang="en-US" sz="2400" dirty="0"/>
          </a:p>
          <a:p>
            <a:pPr algn="just">
              <a:spcAft>
                <a:spcPts val="600"/>
              </a:spcAft>
            </a:pPr>
            <a:endParaRPr lang="en-US" sz="24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8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 smtClean="0">
                <a:solidFill>
                  <a:srgbClr val="0070C0"/>
                </a:solidFill>
              </a:rPr>
              <a:t>1 (Independent System):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effectLst/>
              </a:rPr>
              <a:t>                                             </a:t>
            </a:r>
            <a:r>
              <a:rPr lang="en-US" sz="2400" dirty="0" smtClean="0">
                <a:effectLst/>
              </a:rPr>
              <a:t>X </a:t>
            </a:r>
            <a:r>
              <a:rPr lang="en-US" sz="2400" dirty="0" smtClean="0"/>
              <a:t>+2</a:t>
            </a:r>
            <a:r>
              <a:rPr lang="en-US" sz="2400" dirty="0" smtClean="0">
                <a:effectLst/>
              </a:rPr>
              <a:t>Y </a:t>
            </a:r>
            <a:r>
              <a:rPr lang="en-US" sz="2400" dirty="0" smtClean="0">
                <a:effectLst/>
              </a:rPr>
              <a:t>= </a:t>
            </a:r>
            <a:r>
              <a:rPr lang="en-US" sz="2400" dirty="0" smtClean="0">
                <a:effectLst/>
              </a:rPr>
              <a:t>4     </a:t>
            </a:r>
            <a:r>
              <a:rPr lang="en-US" sz="2400" dirty="0" smtClean="0">
                <a:effectLst/>
              </a:rPr>
              <a:t>(</a:t>
            </a:r>
            <a:r>
              <a:rPr lang="en-US" sz="2400" dirty="0" smtClean="0"/>
              <a:t>I)</a:t>
            </a:r>
            <a:endParaRPr lang="en-US" sz="2400" dirty="0" smtClean="0">
              <a:effectLst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          </a:t>
            </a:r>
            <a:r>
              <a:rPr lang="en-US" sz="2400" dirty="0"/>
              <a:t>2</a:t>
            </a:r>
            <a:r>
              <a:rPr lang="en-US" sz="2400" dirty="0" smtClean="0"/>
              <a:t>X +3Y </a:t>
            </a:r>
            <a:r>
              <a:rPr lang="en-US" sz="2400" dirty="0" smtClean="0"/>
              <a:t>= </a:t>
            </a:r>
            <a:r>
              <a:rPr lang="en-US" sz="2400" dirty="0"/>
              <a:t>6</a:t>
            </a:r>
            <a:r>
              <a:rPr lang="en-US" sz="2400" dirty="0" smtClean="0"/>
              <a:t>      </a:t>
            </a:r>
            <a:r>
              <a:rPr lang="en-US" sz="2400" dirty="0" smtClean="0"/>
              <a:t>(II)</a:t>
            </a:r>
            <a:endParaRPr lang="en-US" sz="2400" dirty="0">
              <a:effectLst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Abrir llave 5"/>
          <p:cNvSpPr/>
          <p:nvPr/>
        </p:nvSpPr>
        <p:spPr>
          <a:xfrm>
            <a:off x="2743200" y="1809750"/>
            <a:ext cx="6858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9144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 smtClean="0">
                <a:solidFill>
                  <a:srgbClr val="0070C0"/>
                </a:solidFill>
              </a:rPr>
              <a:t>1 (Independent System) 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Steps 1, 2 and 3:</a:t>
            </a:r>
            <a:endParaRPr lang="en-US" sz="24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ángulo 5"/>
              <p:cNvSpPr/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interchange the “x” or “y” coefficients from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and </a:t>
                </a:r>
                <a:r>
                  <a:rPr lang="en-US" sz="1600" u="sng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equation II</a:t>
                </a: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to eliminate one of the variables. In this case, we are going to interchange the “x” coefficients of both equations, like follows: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=4)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 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s-VE" sz="16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=6)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As both coefficients have equal signs, we have to assign a negative sign to one of the coefficients so they can eliminate each other.</a:t>
                </a:r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16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Applying distributive property: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s-VE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s-VE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=8</m:t>
                            </m:r>
                          </m:e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−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s-VE" sz="16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=−6</m:t>
                            </m:r>
                          </m:e>
                        </m:eqArr>
                      </m:e>
                    </m:d>
                  </m:oMath>
                </a14:m>
                <a:endParaRPr lang="es-VE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581150"/>
                <a:ext cx="8686800" cy="2892908"/>
              </a:xfrm>
              <a:prstGeom prst="rect">
                <a:avLst/>
              </a:prstGeom>
              <a:blipFill rotWithShape="0">
                <a:blip r:embed="rId3"/>
                <a:stretch>
                  <a:fillRect l="-421" t="-421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589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83820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US" sz="3300" b="1" dirty="0" smtClean="0">
                <a:solidFill>
                  <a:srgbClr val="0070C0"/>
                </a:solidFill>
              </a:rPr>
              <a:t>Sample </a:t>
            </a:r>
            <a:r>
              <a:rPr lang="en-US" sz="3300" b="1" dirty="0">
                <a:solidFill>
                  <a:srgbClr val="0070C0"/>
                </a:solidFill>
              </a:rPr>
              <a:t>Problem </a:t>
            </a:r>
            <a:r>
              <a:rPr lang="en-US" sz="3300" b="1" dirty="0" smtClean="0">
                <a:solidFill>
                  <a:srgbClr val="0070C0"/>
                </a:solidFill>
              </a:rPr>
              <a:t>1: </a:t>
            </a:r>
            <a:r>
              <a:rPr lang="en-US" sz="3300" dirty="0"/>
              <a:t>Find the solution of the following system </a:t>
            </a:r>
            <a:r>
              <a:rPr lang="en-US" sz="3300" dirty="0" smtClean="0"/>
              <a:t>using </a:t>
            </a:r>
            <a:r>
              <a:rPr lang="en-US" sz="3300" dirty="0" smtClean="0"/>
              <a:t>ELIMINATION</a:t>
            </a:r>
            <a:r>
              <a:rPr lang="en-US" sz="3300" dirty="0" smtClean="0"/>
              <a:t>:</a:t>
            </a:r>
            <a:endParaRPr lang="en-US" sz="3300" dirty="0" smtClean="0"/>
          </a:p>
          <a:p>
            <a:pPr marL="0" indent="0" algn="just">
              <a:buNone/>
            </a:pPr>
            <a:endParaRPr lang="es-VE" sz="33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300" b="1" dirty="0">
                <a:solidFill>
                  <a:srgbClr val="FF0000"/>
                </a:solidFill>
              </a:rPr>
              <a:t>Step </a:t>
            </a:r>
            <a:r>
              <a:rPr lang="en-US" sz="3300" b="1" dirty="0" smtClean="0">
                <a:solidFill>
                  <a:srgbClr val="FF0000"/>
                </a:solidFill>
              </a:rPr>
              <a:t>4: </a:t>
            </a:r>
            <a:r>
              <a:rPr lang="en-US" sz="3300" dirty="0">
                <a:solidFill>
                  <a:srgbClr val="FF0000"/>
                </a:solidFill>
              </a:rPr>
              <a:t>Solve this new </a:t>
            </a:r>
            <a:r>
              <a:rPr lang="en-US" sz="3300" dirty="0" smtClean="0">
                <a:solidFill>
                  <a:srgbClr val="FF0000"/>
                </a:solidFill>
              </a:rPr>
              <a:t>equation:</a:t>
            </a:r>
            <a:endParaRPr lang="en-US" sz="33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CuadroTexto 3"/>
              <p:cNvSpPr txBox="1"/>
              <p:nvPr/>
            </p:nvSpPr>
            <p:spPr>
              <a:xfrm>
                <a:off x="2133600" y="1610046"/>
                <a:ext cx="6163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s-VE" b="0" dirty="0" smtClean="0"/>
              </a:p>
            </p:txBody>
          </p:sp>
        </mc:Choice>
        <mc:Fallback>
          <p:sp>
            <p:nvSpPr>
              <p:cNvPr id="4" name="Cuadro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610046"/>
                <a:ext cx="616323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8911" r="-7921" b="-23913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ángulo 4"/>
          <p:cNvSpPr/>
          <p:nvPr/>
        </p:nvSpPr>
        <p:spPr>
          <a:xfrm>
            <a:off x="228600" y="2266950"/>
            <a:ext cx="32681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600" b="1" dirty="0">
                <a:solidFill>
                  <a:srgbClr val="FF0000"/>
                </a:solidFill>
              </a:rPr>
              <a:t>Step </a:t>
            </a:r>
            <a:r>
              <a:rPr lang="en-US" sz="1600" b="1" dirty="0" smtClean="0">
                <a:solidFill>
                  <a:srgbClr val="FF0000"/>
                </a:solidFill>
              </a:rPr>
              <a:t>5: </a:t>
            </a:r>
            <a:r>
              <a:rPr lang="en-US" sz="1600" dirty="0">
                <a:solidFill>
                  <a:srgbClr val="FF0000"/>
                </a:solidFill>
              </a:rPr>
              <a:t>Solve for the second </a:t>
            </a:r>
            <a:r>
              <a:rPr lang="en-US" sz="1600" dirty="0" smtClean="0">
                <a:solidFill>
                  <a:srgbClr val="FF0000"/>
                </a:solidFill>
              </a:rPr>
              <a:t>variable:</a:t>
            </a:r>
            <a:endParaRPr lang="en-US" sz="16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uadroTexto 9"/>
              <p:cNvSpPr txBox="1"/>
              <p:nvPr/>
            </p:nvSpPr>
            <p:spPr>
              <a:xfrm>
                <a:off x="2362200" y="2788433"/>
                <a:ext cx="38935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s-VE" b="0" i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s-VE" b="0" i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s-VE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   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4−2</m:t>
                      </m:r>
                      <m:d>
                        <m:dPr>
                          <m:ctrlP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s-V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es-VE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a:rPr lang="es-VE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s-VE" b="0" dirty="0" smtClean="0"/>
              </a:p>
            </p:txBody>
          </p:sp>
        </mc:Choice>
        <mc:Fallback>
          <p:sp>
            <p:nvSpPr>
              <p:cNvPr id="10" name="Cuadro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2788433"/>
                <a:ext cx="3893502" cy="276999"/>
              </a:xfrm>
              <a:prstGeom prst="rect">
                <a:avLst/>
              </a:prstGeom>
              <a:blipFill rotWithShape="0">
                <a:blip r:embed="rId4"/>
                <a:stretch>
                  <a:fillRect r="-940" b="-3260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adroTexto 5"/>
          <p:cNvSpPr txBox="1"/>
          <p:nvPr/>
        </p:nvSpPr>
        <p:spPr>
          <a:xfrm>
            <a:off x="2325863" y="3628121"/>
            <a:ext cx="377013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VE" b="1" dirty="0" err="1" smtClean="0">
                <a:solidFill>
                  <a:srgbClr val="FF0000"/>
                </a:solidFill>
              </a:rPr>
              <a:t>Solution</a:t>
            </a:r>
            <a:r>
              <a:rPr lang="es-VE" b="1" dirty="0" smtClean="0">
                <a:solidFill>
                  <a:srgbClr val="FF0000"/>
                </a:solidFill>
              </a:rPr>
              <a:t> (0, </a:t>
            </a:r>
            <a:r>
              <a:rPr lang="es-VE" b="1" dirty="0">
                <a:solidFill>
                  <a:srgbClr val="FF0000"/>
                </a:solidFill>
              </a:rPr>
              <a:t>2</a:t>
            </a:r>
            <a:r>
              <a:rPr lang="es-VE" b="1" dirty="0" smtClean="0">
                <a:solidFill>
                  <a:srgbClr val="FF0000"/>
                </a:solidFill>
              </a:rPr>
              <a:t>). </a:t>
            </a:r>
            <a:r>
              <a:rPr lang="es-VE" b="1" dirty="0" err="1" smtClean="0">
                <a:solidFill>
                  <a:srgbClr val="FF0000"/>
                </a:solidFill>
              </a:rPr>
              <a:t>Independent</a:t>
            </a:r>
            <a:r>
              <a:rPr lang="es-VE" b="1" dirty="0" smtClean="0">
                <a:solidFill>
                  <a:srgbClr val="FF0000"/>
                </a:solidFill>
              </a:rPr>
              <a:t> </a:t>
            </a:r>
            <a:r>
              <a:rPr lang="es-VE" b="1" dirty="0" err="1" smtClean="0">
                <a:solidFill>
                  <a:srgbClr val="FF0000"/>
                </a:solidFill>
              </a:rPr>
              <a:t>System</a:t>
            </a:r>
            <a:endParaRPr lang="es-VE" b="1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USING 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7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</a:t>
            </a:r>
            <a:r>
              <a:rPr lang="en-US" sz="2400" b="1" dirty="0" smtClean="0">
                <a:solidFill>
                  <a:srgbClr val="0070C0"/>
                </a:solidFill>
              </a:rPr>
              <a:t>2 (Inconsistent System): </a:t>
            </a:r>
            <a:r>
              <a:rPr lang="en-US" sz="2400" dirty="0"/>
              <a:t>Find the solution of the following system </a:t>
            </a:r>
            <a:r>
              <a:rPr lang="en-US" sz="2400" dirty="0" smtClean="0"/>
              <a:t>using </a:t>
            </a:r>
            <a:r>
              <a:rPr lang="en-US" sz="2400" dirty="0" smtClean="0"/>
              <a:t>Elimination</a:t>
            </a:r>
            <a:r>
              <a:rPr lang="en-US" sz="2400" dirty="0" smtClean="0"/>
              <a:t>:</a:t>
            </a:r>
            <a:endParaRPr lang="es-VE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effectLst/>
              </a:rPr>
              <a:t>                                             </a:t>
            </a:r>
            <a:r>
              <a:rPr lang="en-US" sz="2400" dirty="0" smtClean="0">
                <a:effectLst/>
              </a:rPr>
              <a:t>X </a:t>
            </a:r>
            <a:r>
              <a:rPr lang="en-US" sz="2400" dirty="0"/>
              <a:t>-</a:t>
            </a:r>
            <a:r>
              <a:rPr lang="en-US" sz="2400" dirty="0" smtClean="0"/>
              <a:t> </a:t>
            </a:r>
            <a:r>
              <a:rPr lang="en-US" sz="2400" dirty="0" smtClean="0"/>
              <a:t>3</a:t>
            </a:r>
            <a:r>
              <a:rPr lang="en-US" sz="2400" dirty="0" smtClean="0">
                <a:effectLst/>
              </a:rPr>
              <a:t>Y = </a:t>
            </a:r>
            <a:r>
              <a:rPr lang="en-US" sz="2400" dirty="0" smtClean="0"/>
              <a:t>1</a:t>
            </a:r>
            <a:r>
              <a:rPr lang="en-US" sz="2400" dirty="0" smtClean="0">
                <a:effectLst/>
              </a:rPr>
              <a:t>     </a:t>
            </a:r>
            <a:r>
              <a:rPr lang="en-US" sz="2400" dirty="0" smtClean="0">
                <a:effectLst/>
              </a:rPr>
              <a:t>(</a:t>
            </a:r>
            <a:r>
              <a:rPr lang="en-US" sz="2400" dirty="0" smtClean="0"/>
              <a:t>I)</a:t>
            </a:r>
            <a:endParaRPr lang="en-US" sz="2400" dirty="0" smtClean="0">
              <a:effectLst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          </a:t>
            </a:r>
            <a:r>
              <a:rPr lang="en-US" sz="2400" dirty="0" smtClean="0"/>
              <a:t>2X - 6Y </a:t>
            </a:r>
            <a:r>
              <a:rPr lang="en-US" sz="2400" dirty="0" smtClean="0"/>
              <a:t>= </a:t>
            </a:r>
            <a:r>
              <a:rPr lang="en-US" sz="2400" dirty="0"/>
              <a:t>4</a:t>
            </a:r>
            <a:r>
              <a:rPr lang="en-US" sz="2400" dirty="0" smtClean="0"/>
              <a:t>         </a:t>
            </a:r>
            <a:r>
              <a:rPr lang="en-US" sz="2400" dirty="0" smtClean="0"/>
              <a:t>(II)</a:t>
            </a:r>
            <a:endParaRPr lang="en-US" sz="2400" dirty="0">
              <a:effectLst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Abrir llave 5"/>
          <p:cNvSpPr/>
          <p:nvPr/>
        </p:nvSpPr>
        <p:spPr>
          <a:xfrm>
            <a:off x="2743200" y="1809750"/>
            <a:ext cx="6858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USING </a:t>
            </a:r>
            <a:r>
              <a:rPr lang="en-US" sz="1700" b="1" dirty="0" smtClean="0">
                <a:latin typeface="Cambria" panose="02040503050406030204" pitchFamily="18" charset="0"/>
              </a:rPr>
              <a:t>ELIMINATION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4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733</Words>
  <Application>Microsoft Office PowerPoint</Application>
  <PresentationFormat>Presentación en pantalla (16:9)</PresentationFormat>
  <Paragraphs>100</Paragraphs>
  <Slides>14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Solving Systems Using Elimination </vt:lpstr>
      <vt:lpstr>SOLVING SYSTEMS USING ELIMINATION</vt:lpstr>
      <vt:lpstr>SOLVING SYSTEMS USING ELIMINATION</vt:lpstr>
      <vt:lpstr>SOLVING SYSTEMS USING ELIMINATION</vt:lpstr>
      <vt:lpstr>Presentación de PowerPoint</vt:lpstr>
      <vt:lpstr>SOLVING SYSTEMS USING ELIMINATION</vt:lpstr>
      <vt:lpstr>Presentación de PowerPoint</vt:lpstr>
      <vt:lpstr>Presentación de PowerPoint</vt:lpstr>
      <vt:lpstr>SOLVING SYSTEMS USING ELIMINATION</vt:lpstr>
      <vt:lpstr>Presentación de PowerPoint</vt:lpstr>
      <vt:lpstr>Presentación de PowerPoint</vt:lpstr>
      <vt:lpstr>SOLVING SYSTEMS USING ELIMINATION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Yessika Cordova</dc:creator>
  <cp:lastModifiedBy>Yessika</cp:lastModifiedBy>
  <cp:revision>137</cp:revision>
  <dcterms:created xsi:type="dcterms:W3CDTF">2016-10-20T15:06:14Z</dcterms:created>
  <dcterms:modified xsi:type="dcterms:W3CDTF">2017-02-01T13:36:00Z</dcterms:modified>
</cp:coreProperties>
</file>